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260" r:id="rId3"/>
    <p:sldId id="262" r:id="rId4"/>
    <p:sldId id="270" r:id="rId5"/>
    <p:sldId id="263" r:id="rId6"/>
    <p:sldId id="264" r:id="rId7"/>
    <p:sldId id="271" r:id="rId8"/>
    <p:sldId id="265" r:id="rId9"/>
    <p:sldId id="266" r:id="rId10"/>
    <p:sldId id="267" r:id="rId11"/>
    <p:sldId id="268" r:id="rId12"/>
    <p:sldId id="272" r:id="rId13"/>
    <p:sldId id="26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9F567"/>
    <a:srgbClr val="50B248"/>
    <a:srgbClr val="9BCF62"/>
    <a:srgbClr val="FFB248"/>
    <a:srgbClr val="EEF2F4"/>
    <a:srgbClr val="9CD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40"/>
    <p:restoredTop sz="94903"/>
  </p:normalViewPr>
  <p:slideViewPr>
    <p:cSldViewPr snapToGrid="0" snapToObjects="1">
      <p:cViewPr varScale="1">
        <p:scale>
          <a:sx n="99" d="100"/>
          <a:sy n="99" d="100"/>
        </p:scale>
        <p:origin x="19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920AE-D071-084E-9FA8-364502614CC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BC308-1A55-0B4B-8911-921A3FA5B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BC308-1A55-0B4B-8911-921A3FA5B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>
            <a:off x="314404" y="3736104"/>
            <a:ext cx="2540817" cy="1674048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0" y="5514789"/>
            <a:ext cx="1447979" cy="1343092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1"/>
            <a:ext cx="2581427" cy="3333740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962319" y="1"/>
            <a:ext cx="1295499" cy="112400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240784" y="5219527"/>
            <a:ext cx="1988449" cy="1638352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132233" y="2619133"/>
            <a:ext cx="414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2233" y="4294739"/>
            <a:ext cx="414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9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7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7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5096000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8433997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8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8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8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5096000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726485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943370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1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9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5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0"/>
          <p:cNvSpPr/>
          <p:nvPr/>
        </p:nvSpPr>
        <p:spPr>
          <a:xfrm>
            <a:off x="2200326" y="4317103"/>
            <a:ext cx="1240695" cy="1807563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0"/>
          <p:cNvSpPr/>
          <p:nvPr/>
        </p:nvSpPr>
        <p:spPr>
          <a:xfrm>
            <a:off x="1" y="3352803"/>
            <a:ext cx="1838473" cy="2543211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0"/>
          <p:cNvSpPr/>
          <p:nvPr/>
        </p:nvSpPr>
        <p:spPr>
          <a:xfrm>
            <a:off x="2819438" y="1"/>
            <a:ext cx="1476469" cy="128596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295900" y="5773467"/>
            <a:ext cx="7286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 with leave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Google Shape;94;p12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4846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60100" y="2258909"/>
            <a:ext cx="58224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543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8D36-906F-AB43-844B-F96306F3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800" y="1855287"/>
            <a:ext cx="5822400" cy="9212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50B248"/>
                </a:solidFill>
              </a:rPr>
              <a:t>Deforestation</a:t>
            </a:r>
            <a:r>
              <a:rPr lang="en-US" b="1" dirty="0"/>
              <a:t> Estimator </a:t>
            </a:r>
          </a:p>
        </p:txBody>
      </p:sp>
      <p:pic>
        <p:nvPicPr>
          <p:cNvPr id="3" name="Google Shape;109;p14">
            <a:extLst>
              <a:ext uri="{FF2B5EF4-FFF2-40B4-BE49-F238E27FC236}">
                <a16:creationId xmlns:a16="http://schemas.microsoft.com/office/drawing/2014/main" id="{E32AB554-A1C5-EF45-992A-7C86E55662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>
            <a:off x="7067132" y="2181574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E0079C-BF5C-BD48-BF77-B6112D9A7815}"/>
              </a:ext>
            </a:extLst>
          </p:cNvPr>
          <p:cNvSpPr txBox="1">
            <a:spLocks/>
          </p:cNvSpPr>
          <p:nvPr/>
        </p:nvSpPr>
        <p:spPr>
          <a:xfrm>
            <a:off x="3184800" y="2501003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endParaRPr lang="en-US" b="1" dirty="0">
              <a:solidFill>
                <a:srgbClr val="EEF2F4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332D7F-917E-B245-8A3F-F6DF0652C2FF}"/>
              </a:ext>
            </a:extLst>
          </p:cNvPr>
          <p:cNvSpPr txBox="1">
            <a:spLocks/>
          </p:cNvSpPr>
          <p:nvPr/>
        </p:nvSpPr>
        <p:spPr>
          <a:xfrm>
            <a:off x="3184800" y="2776487"/>
            <a:ext cx="5822400" cy="221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US" sz="2500" b="1" dirty="0"/>
              <a:t>Borealis AI </a:t>
            </a:r>
          </a:p>
          <a:p>
            <a:pPr algn="ctr"/>
            <a:r>
              <a:rPr lang="en-US" sz="2500" b="1" dirty="0">
                <a:solidFill>
                  <a:srgbClr val="B9F567"/>
                </a:solidFill>
              </a:rPr>
              <a:t>Group – Data Pirates</a:t>
            </a:r>
          </a:p>
          <a:p>
            <a:pPr algn="ctr"/>
            <a:endParaRPr lang="en-US" sz="1000" b="1" dirty="0">
              <a:solidFill>
                <a:srgbClr val="50B248"/>
              </a:solidFill>
            </a:endParaRP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Mentor – Muhammad Safa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Shayan Mohammadi Kubijari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Rastin Rassoli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Mohanna Shahrad</a:t>
            </a:r>
          </a:p>
        </p:txBody>
      </p:sp>
    </p:spTree>
    <p:extLst>
      <p:ext uri="{BB962C8B-B14F-4D97-AF65-F5344CB8AC3E}">
        <p14:creationId xmlns:p14="http://schemas.microsoft.com/office/powerpoint/2010/main" val="376140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CC9982-5F95-2B40-8EA7-CAB81ECF7D5D}"/>
              </a:ext>
            </a:extLst>
          </p:cNvPr>
          <p:cNvSpPr/>
          <p:nvPr/>
        </p:nvSpPr>
        <p:spPr>
          <a:xfrm>
            <a:off x="0" y="210208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9BC6BD-5F4B-884F-9E54-10C9B22FADB7}"/>
              </a:ext>
            </a:extLst>
          </p:cNvPr>
          <p:cNvSpPr txBox="1">
            <a:spLocks/>
          </p:cNvSpPr>
          <p:nvPr/>
        </p:nvSpPr>
        <p:spPr>
          <a:xfrm>
            <a:off x="699664" y="1737918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Barriers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AE9D2-C517-4147-A849-7F7702C0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045" y="1840523"/>
            <a:ext cx="4548554" cy="317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7C348-5CED-1D47-B48F-297C5EEA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88" y="842379"/>
            <a:ext cx="4217377" cy="667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E7BC5-AFDE-EF4B-B786-0DFBA3D14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222" y="5348465"/>
            <a:ext cx="4114311" cy="785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EBD63-3B7F-5D45-A2DA-FC61B23E5C67}"/>
              </a:ext>
            </a:extLst>
          </p:cNvPr>
          <p:cNvSpPr txBox="1"/>
          <p:nvPr/>
        </p:nvSpPr>
        <p:spPr>
          <a:xfrm>
            <a:off x="731194" y="2770708"/>
            <a:ext cx="5810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proper and accurate data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time for expanding our research on the key factors impacting deforestation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gap between larger and smaller countries data (such as Land, Tree Losses, etc.) </a:t>
            </a:r>
          </a:p>
        </p:txBody>
      </p:sp>
    </p:spTree>
    <p:extLst>
      <p:ext uri="{BB962C8B-B14F-4D97-AF65-F5344CB8AC3E}">
        <p14:creationId xmlns:p14="http://schemas.microsoft.com/office/powerpoint/2010/main" val="122058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01E4F0-A0C9-4B43-9BAD-9F4686956C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579857" y="1346123"/>
            <a:ext cx="7219070" cy="14539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</a:t>
            </a:r>
          </a:p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&amp; Dashboard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C9EE9-4532-3245-B102-56CF7929DD31}"/>
              </a:ext>
            </a:extLst>
          </p:cNvPr>
          <p:cNvSpPr txBox="1"/>
          <p:nvPr/>
        </p:nvSpPr>
        <p:spPr>
          <a:xfrm>
            <a:off x="579857" y="3686613"/>
            <a:ext cx="71182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Forest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Land Area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GHG Emission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Agricultural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CO2 Emission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1F3AAD-36C7-8640-B47F-AEA451280814}"/>
              </a:ext>
            </a:extLst>
          </p:cNvPr>
          <p:cNvSpPr txBox="1">
            <a:spLocks/>
          </p:cNvSpPr>
          <p:nvPr/>
        </p:nvSpPr>
        <p:spPr>
          <a:xfrm>
            <a:off x="579857" y="315369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Feature Analysis</a:t>
            </a:r>
          </a:p>
        </p:txBody>
      </p:sp>
      <p:pic>
        <p:nvPicPr>
          <p:cNvPr id="2" name="Demo_First_Part" descr="Demo_First_Part">
            <a:hlinkClick r:id="" action="ppaction://media"/>
            <a:extLst>
              <a:ext uri="{FF2B5EF4-FFF2-40B4-BE49-F238E27FC236}">
                <a16:creationId xmlns:a16="http://schemas.microsoft.com/office/drawing/2014/main" id="{1E0A252B-42C4-674F-8A2F-46EBB35738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625" r="-14875"/>
          <a:stretch/>
        </p:blipFill>
        <p:spPr>
          <a:xfrm>
            <a:off x="4215920" y="-64394"/>
            <a:ext cx="11470476" cy="694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B3D9F-6215-E348-B357-C1BDC7309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R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605848" y="502591"/>
            <a:ext cx="7219070" cy="15834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</a:t>
            </a:r>
            <a:endParaRPr lang="fa-IR" sz="5000" b="1" dirty="0">
              <a:solidFill>
                <a:srgbClr val="50B248"/>
              </a:solidFill>
              <a:latin typeface="Dosis ExtraLight"/>
              <a:cs typeface="Dosis ExtraLight"/>
            </a:endParaRPr>
          </a:p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&amp; Dashboard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E5C46B-C176-3845-9ADC-371A15BEAED6}"/>
              </a:ext>
            </a:extLst>
          </p:cNvPr>
          <p:cNvSpPr txBox="1">
            <a:spLocks/>
          </p:cNvSpPr>
          <p:nvPr/>
        </p:nvSpPr>
        <p:spPr>
          <a:xfrm>
            <a:off x="605848" y="4175830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Deforestation Rate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45D18C1-128B-FF44-8506-114901D6AC5B}"/>
              </a:ext>
            </a:extLst>
          </p:cNvPr>
          <p:cNvSpPr txBox="1">
            <a:spLocks/>
          </p:cNvSpPr>
          <p:nvPr/>
        </p:nvSpPr>
        <p:spPr>
          <a:xfrm>
            <a:off x="605848" y="2240637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Dangerous Threats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98B637-038F-784A-A734-9E6246820F9D}"/>
              </a:ext>
            </a:extLst>
          </p:cNvPr>
          <p:cNvSpPr txBox="1"/>
          <p:nvPr/>
        </p:nvSpPr>
        <p:spPr>
          <a:xfrm>
            <a:off x="605848" y="2802205"/>
            <a:ext cx="4223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All of the effective features have a threatening positive trend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China’s CO2 emission rate is as high as the whole North America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09ADED-1304-694D-899A-C71B55A2E4CD}"/>
              </a:ext>
            </a:extLst>
          </p:cNvPr>
          <p:cNvSpPr txBox="1"/>
          <p:nvPr/>
        </p:nvSpPr>
        <p:spPr>
          <a:xfrm>
            <a:off x="605848" y="4848515"/>
            <a:ext cx="42237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All of the effective features have a threatening positive trend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China’s CO2 emission rate is as high as the whole North America </a:t>
            </a:r>
          </a:p>
        </p:txBody>
      </p:sp>
    </p:spTree>
    <p:extLst>
      <p:ext uri="{BB962C8B-B14F-4D97-AF65-F5344CB8AC3E}">
        <p14:creationId xmlns:p14="http://schemas.microsoft.com/office/powerpoint/2010/main" val="182339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C7528-70FF-DA43-A422-FB030403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030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4981096" y="1415802"/>
            <a:ext cx="6799384" cy="7433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50B248"/>
                </a:solidFill>
                <a:latin typeface="Dosis ExtraLight"/>
                <a:cs typeface="Dosis ExtraLight"/>
              </a:rPr>
              <a:t>Recommendations &amp; Future Steps</a:t>
            </a:r>
            <a:endParaRPr lang="en-US" sz="4000" dirty="0">
              <a:solidFill>
                <a:srgbClr val="9CD0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9DC24-F3C3-DC4D-A291-E9E12786D9B0}"/>
              </a:ext>
            </a:extLst>
          </p:cNvPr>
          <p:cNvSpPr txBox="1"/>
          <p:nvPr/>
        </p:nvSpPr>
        <p:spPr>
          <a:xfrm>
            <a:off x="4981096" y="2698467"/>
            <a:ext cx="67993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Providing explicit suggestions to countries on how to decrease deforestation rate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Helping organizations with the intention of preventing further deforestation rates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Conducting broader cross-domain research on  the factors affecting deforestation </a:t>
            </a:r>
          </a:p>
        </p:txBody>
      </p:sp>
    </p:spTree>
    <p:extLst>
      <p:ext uri="{BB962C8B-B14F-4D97-AF65-F5344CB8AC3E}">
        <p14:creationId xmlns:p14="http://schemas.microsoft.com/office/powerpoint/2010/main" val="373195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2E86A1-FE11-014A-A849-0772B220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160D27-E585-4748-80DD-FB93C9D38AA9}"/>
              </a:ext>
            </a:extLst>
          </p:cNvPr>
          <p:cNvSpPr txBox="1">
            <a:spLocks/>
          </p:cNvSpPr>
          <p:nvPr/>
        </p:nvSpPr>
        <p:spPr>
          <a:xfrm>
            <a:off x="1584240" y="75742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Agenda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EE5308-4C8E-0D47-BCAB-8BF244E45016}"/>
              </a:ext>
            </a:extLst>
          </p:cNvPr>
          <p:cNvSpPr txBox="1">
            <a:spLocks/>
          </p:cNvSpPr>
          <p:nvPr/>
        </p:nvSpPr>
        <p:spPr>
          <a:xfrm>
            <a:off x="1584240" y="1936656"/>
            <a:ext cx="8550000" cy="4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Problem Statement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Use Case | How &amp; What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1 – Data &amp; Tools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2 – Model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3 – Boosting &amp; Polishing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Barriers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Insights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Recommendations &amp; Future Actions</a:t>
            </a:r>
          </a:p>
        </p:txBody>
      </p:sp>
    </p:spTree>
    <p:extLst>
      <p:ext uri="{BB962C8B-B14F-4D97-AF65-F5344CB8AC3E}">
        <p14:creationId xmlns:p14="http://schemas.microsoft.com/office/powerpoint/2010/main" val="344536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37F394-DB26-264B-ABF9-7C4ED98911D7}"/>
              </a:ext>
            </a:extLst>
          </p:cNvPr>
          <p:cNvSpPr/>
          <p:nvPr/>
        </p:nvSpPr>
        <p:spPr>
          <a:xfrm>
            <a:off x="-244200" y="-82061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762000" y="-82061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41745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159A7-323A-5F4D-B84C-C2E857E6941A}"/>
              </a:ext>
            </a:extLst>
          </p:cNvPr>
          <p:cNvSpPr txBox="1"/>
          <p:nvPr/>
        </p:nvSpPr>
        <p:spPr>
          <a:xfrm>
            <a:off x="273601" y="2149021"/>
            <a:ext cx="58223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climate scientists </a:t>
            </a:r>
            <a:r>
              <a:rPr lang="en-US" sz="2300" b="1" dirty="0">
                <a:solidFill>
                  <a:schemeClr val="tx2"/>
                </a:solidFill>
                <a:latin typeface="Dosis ExtraLight"/>
                <a:sym typeface="Dosis ExtraLight"/>
              </a:rPr>
              <a:t>have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warned there are only a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dozen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years for stopping global warming and climate change</a:t>
            </a:r>
          </a:p>
          <a:p>
            <a:pPr>
              <a:buClr>
                <a:schemeClr val="tx2"/>
              </a:buClr>
            </a:pPr>
            <a:endParaRPr lang="en-US" sz="2000" b="1" dirty="0">
              <a:solidFill>
                <a:schemeClr val="tx2"/>
              </a:solidFill>
              <a:latin typeface="Dosis ExtraLight"/>
            </a:endParaRP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Largest sources of greenhouse gas emissions from human activities are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transportation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and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fossil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fuels</a:t>
            </a:r>
          </a:p>
          <a:p>
            <a:endParaRPr lang="en-US" sz="2300" b="1" dirty="0">
              <a:solidFill>
                <a:schemeClr val="tx2"/>
              </a:solidFill>
              <a:latin typeface="Dosis ExtraLight"/>
            </a:endParaRPr>
          </a:p>
          <a:p>
            <a:endParaRPr lang="en-US" sz="2300" b="1" dirty="0">
              <a:solidFill>
                <a:schemeClr val="tx2"/>
              </a:solidFill>
              <a:latin typeface="Dosis ExtraLight"/>
            </a:endParaRPr>
          </a:p>
          <a:p>
            <a:endParaRPr lang="en-US" sz="23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01144-9A4B-4149-A489-EBFB52CD4FC4}"/>
              </a:ext>
            </a:extLst>
          </p:cNvPr>
          <p:cNvSpPr txBox="1"/>
          <p:nvPr/>
        </p:nvSpPr>
        <p:spPr>
          <a:xfrm>
            <a:off x="6778736" y="2598003"/>
            <a:ext cx="491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B248"/>
                </a:solidFill>
                <a:latin typeface="Dosis ExtraLight"/>
              </a:rPr>
              <a:t>By absorbing carbon dioxide from the atmosphere, storing carbon in the soil, and releasing oxygen into the air, trees assist to mitigate climate change. </a:t>
            </a:r>
          </a:p>
        </p:txBody>
      </p:sp>
    </p:spTree>
    <p:extLst>
      <p:ext uri="{BB962C8B-B14F-4D97-AF65-F5344CB8AC3E}">
        <p14:creationId xmlns:p14="http://schemas.microsoft.com/office/powerpoint/2010/main" val="72506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06C0F4-D665-D643-870F-D4DFB3FCF43B}"/>
              </a:ext>
            </a:extLst>
          </p:cNvPr>
          <p:cNvSpPr/>
          <p:nvPr/>
        </p:nvSpPr>
        <p:spPr>
          <a:xfrm>
            <a:off x="85344" y="153311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7E9757-47B8-6346-A7C6-9BFFE3E72BDF}"/>
              </a:ext>
            </a:extLst>
          </p:cNvPr>
          <p:cNvSpPr/>
          <p:nvPr/>
        </p:nvSpPr>
        <p:spPr>
          <a:xfrm>
            <a:off x="6096000" y="-20517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6096000" y="-41032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153311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chemeClr val="bg1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01144-9A4B-4149-A489-EBFB52CD4FC4}"/>
              </a:ext>
            </a:extLst>
          </p:cNvPr>
          <p:cNvSpPr txBox="1"/>
          <p:nvPr/>
        </p:nvSpPr>
        <p:spPr>
          <a:xfrm>
            <a:off x="956336" y="2354185"/>
            <a:ext cx="4910138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The goal of planting trees should be measurable </a:t>
            </a:r>
          </a:p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There are many other questions which are unanswered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C3691-905D-2D4A-A826-9F9065CE5266}"/>
              </a:ext>
            </a:extLst>
          </p:cNvPr>
          <p:cNvSpPr txBox="1"/>
          <p:nvPr/>
        </p:nvSpPr>
        <p:spPr>
          <a:xfrm>
            <a:off x="6737466" y="2719945"/>
            <a:ext cx="4910138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How many trees should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Where should these trees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Which places are in more danger? 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300" b="1" dirty="0">
              <a:solidFill>
                <a:schemeClr val="bg1"/>
              </a:solidFill>
              <a:latin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0686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29E4-EEE3-FE45-A3F7-C0320501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954" y="1601262"/>
            <a:ext cx="6486400" cy="921200"/>
          </a:xfrm>
        </p:spPr>
        <p:txBody>
          <a:bodyPr/>
          <a:lstStyle/>
          <a:p>
            <a:r>
              <a:rPr lang="en-US" sz="5000" b="1" dirty="0">
                <a:solidFill>
                  <a:srgbClr val="50B248"/>
                </a:solidFill>
              </a:rPr>
              <a:t>Use Case </a:t>
            </a:r>
            <a:r>
              <a:rPr lang="en-US" b="1" dirty="0">
                <a:solidFill>
                  <a:srgbClr val="50B248"/>
                </a:solidFill>
              </a:rPr>
              <a:t>| </a:t>
            </a:r>
            <a:r>
              <a:rPr lang="en-US" b="1" dirty="0">
                <a:solidFill>
                  <a:srgbClr val="9CD063"/>
                </a:solidFill>
              </a:rPr>
              <a:t>How &amp; What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AF5F-7068-E943-99AE-FA2668EFF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54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How AI &amp; ML could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A913-1E49-884C-A122-B95B8FFD5E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244400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What is Deforestation Estimator?</a:t>
            </a:r>
          </a:p>
        </p:txBody>
      </p:sp>
      <p:pic>
        <p:nvPicPr>
          <p:cNvPr id="5" name="Google Shape;485;p42">
            <a:extLst>
              <a:ext uri="{FF2B5EF4-FFF2-40B4-BE49-F238E27FC236}">
                <a16:creationId xmlns:a16="http://schemas.microsoft.com/office/drawing/2014/main" id="{4143F02D-25C4-504E-B7B1-4454A934F0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523" t="348" r="44644" b="22264"/>
          <a:stretch/>
        </p:blipFill>
        <p:spPr>
          <a:xfrm rot="6168900">
            <a:off x="3000568" y="3314066"/>
            <a:ext cx="1382577" cy="2076606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13A91-A7D0-2545-B091-514DB26C734A}"/>
              </a:ext>
            </a:extLst>
          </p:cNvPr>
          <p:cNvSpPr txBox="1"/>
          <p:nvPr/>
        </p:nvSpPr>
        <p:spPr>
          <a:xfrm>
            <a:off x="4857628" y="3444240"/>
            <a:ext cx="3688964" cy="268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Artificial Intelligence (AI) can help us to find the answers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Many Machin learning (ML) algorithms can predict future data using past information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7416-B8DA-EF46-879F-F02629DB123D}"/>
              </a:ext>
            </a:extLst>
          </p:cNvPr>
          <p:cNvSpPr txBox="1"/>
          <p:nvPr/>
        </p:nvSpPr>
        <p:spPr>
          <a:xfrm>
            <a:off x="8401074" y="3450336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Our ML model can be divided into two sub-models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Deforestation rate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Disforestation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5301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593C73-DF51-D240-BD64-97F24238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821" y="-11723"/>
            <a:ext cx="4494696" cy="7003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915111" y="227179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Collection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915110" y="3140630"/>
            <a:ext cx="2928565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Sources &amp; Tools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915110" y="1267338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5CF54-5321-2B4A-9B50-830558DA2C06}"/>
              </a:ext>
            </a:extLst>
          </p:cNvPr>
          <p:cNvSpPr txBox="1"/>
          <p:nvPr/>
        </p:nvSpPr>
        <p:spPr>
          <a:xfrm>
            <a:off x="4908948" y="3821864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Kaggle</a:t>
            </a: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GitHub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TheWorldBank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OECD Stats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4915110" y="1977214"/>
            <a:ext cx="5621592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Research on potentially relevant factors impacting deforestation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EB9D4A-3BF7-EC41-B059-67F1B47C5D55}"/>
              </a:ext>
            </a:extLst>
          </p:cNvPr>
          <p:cNvSpPr txBox="1">
            <a:spLocks/>
          </p:cNvSpPr>
          <p:nvPr/>
        </p:nvSpPr>
        <p:spPr>
          <a:xfrm>
            <a:off x="8395910" y="3140630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56410-BC56-C541-814B-12A6A4FE36B6}"/>
              </a:ext>
            </a:extLst>
          </p:cNvPr>
          <p:cNvSpPr txBox="1"/>
          <p:nvPr/>
        </p:nvSpPr>
        <p:spPr>
          <a:xfrm>
            <a:off x="8395910" y="3764754"/>
            <a:ext cx="3150956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Appropriate Data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Inclusive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Accurate Data</a:t>
            </a:r>
          </a:p>
        </p:txBody>
      </p:sp>
    </p:spTree>
    <p:extLst>
      <p:ext uri="{BB962C8B-B14F-4D97-AF65-F5344CB8AC3E}">
        <p14:creationId xmlns:p14="http://schemas.microsoft.com/office/powerpoint/2010/main" val="275252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34B1BE1-553E-D84A-88D6-C8AECB222B7B}"/>
              </a:ext>
            </a:extLst>
          </p:cNvPr>
          <p:cNvSpPr/>
          <p:nvPr/>
        </p:nvSpPr>
        <p:spPr>
          <a:xfrm>
            <a:off x="0" y="0"/>
            <a:ext cx="4375052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2938144" y="195555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29223-0DFE-5A40-B5E2-CFBF9C400126}"/>
              </a:ext>
            </a:extLst>
          </p:cNvPr>
          <p:cNvSpPr txBox="1">
            <a:spLocks/>
          </p:cNvSpPr>
          <p:nvPr/>
        </p:nvSpPr>
        <p:spPr>
          <a:xfrm>
            <a:off x="1226146" y="1168769"/>
            <a:ext cx="3835202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7283052" y="1166443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46B6-D9DD-3845-98D3-A399816B2B63}"/>
              </a:ext>
            </a:extLst>
          </p:cNvPr>
          <p:cNvSpPr txBox="1"/>
          <p:nvPr/>
        </p:nvSpPr>
        <p:spPr>
          <a:xfrm>
            <a:off x="1226146" y="1584736"/>
            <a:ext cx="4375052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Normalization via standard scaling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One-hot Encoding for discrete values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Removing invalid data 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7276890" y="1596478"/>
            <a:ext cx="3688964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Extremely large gap between our datapoints’ values</a:t>
            </a:r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948A4E26-04A0-9143-8645-F49E850E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089"/>
            <a:ext cx="12192000" cy="49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2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Model Selection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585927" y="1467384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Candidates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585927" y="4094166"/>
            <a:ext cx="3456104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Selection &amp; Strategies</a:t>
            </a:r>
          </a:p>
        </p:txBody>
      </p:sp>
      <p:pic>
        <p:nvPicPr>
          <p:cNvPr id="9" name="Google Shape;109;p14">
            <a:extLst>
              <a:ext uri="{FF2B5EF4-FFF2-40B4-BE49-F238E27FC236}">
                <a16:creationId xmlns:a16="http://schemas.microsoft.com/office/drawing/2014/main" id="{4EDCAB71-BBE6-3A40-BFC9-E05D97052F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 rot="15594124">
            <a:off x="9720779" y="1207932"/>
            <a:ext cx="2893918" cy="2594867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7AB32-5683-3B44-B264-8AE91129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093"/>
            <a:ext cx="4338166" cy="310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52E34-B3EB-0B41-88D9-E2A2480E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785" y="3440723"/>
            <a:ext cx="4431951" cy="30759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083D91-9B1B-1C4A-A4E2-0596BC6E0EA4}"/>
              </a:ext>
            </a:extLst>
          </p:cNvPr>
          <p:cNvSpPr/>
          <p:nvPr/>
        </p:nvSpPr>
        <p:spPr>
          <a:xfrm>
            <a:off x="2508738" y="0"/>
            <a:ext cx="1829428" cy="621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F8957-1CD2-6640-9768-C3B8DB3D25F6}"/>
              </a:ext>
            </a:extLst>
          </p:cNvPr>
          <p:cNvSpPr txBox="1"/>
          <p:nvPr/>
        </p:nvSpPr>
        <p:spPr>
          <a:xfrm>
            <a:off x="4585927" y="2042740"/>
            <a:ext cx="36889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Linear Regression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Ensemble Trees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Arima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XGBoost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LightGBM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B6B4F-7B9E-A344-9D7F-D23102AB8391}"/>
              </a:ext>
            </a:extLst>
          </p:cNvPr>
          <p:cNvSpPr txBox="1"/>
          <p:nvPr/>
        </p:nvSpPr>
        <p:spPr>
          <a:xfrm>
            <a:off x="4585927" y="4718290"/>
            <a:ext cx="36889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Feature Analysis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R2 Score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Darts &amp; Prophet </a:t>
            </a:r>
          </a:p>
        </p:txBody>
      </p:sp>
    </p:spTree>
    <p:extLst>
      <p:ext uri="{BB962C8B-B14F-4D97-AF65-F5344CB8AC3E}">
        <p14:creationId xmlns:p14="http://schemas.microsoft.com/office/powerpoint/2010/main" val="307595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964942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3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Boosting &amp; Prediction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612132" y="311388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Prediction</a:t>
            </a:r>
          </a:p>
        </p:txBody>
      </p:sp>
      <p:pic>
        <p:nvPicPr>
          <p:cNvPr id="10" name="Google Shape;126;p16">
            <a:extLst>
              <a:ext uri="{FF2B5EF4-FFF2-40B4-BE49-F238E27FC236}">
                <a16:creationId xmlns:a16="http://schemas.microsoft.com/office/drawing/2014/main" id="{8C4AEA08-8961-2E4C-AF38-8B71843B09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36" r="8444"/>
          <a:stretch/>
        </p:blipFill>
        <p:spPr>
          <a:xfrm rot="20581908">
            <a:off x="1213244" y="4010885"/>
            <a:ext cx="2448679" cy="287791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ACE21-0C59-7146-B8F9-006BE2525CE8}"/>
              </a:ext>
            </a:extLst>
          </p:cNvPr>
          <p:cNvSpPr txBox="1"/>
          <p:nvPr/>
        </p:nvSpPr>
        <p:spPr>
          <a:xfrm>
            <a:off x="4612132" y="2066696"/>
            <a:ext cx="7118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XGBoost: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Gradient Boosting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Specific implementation of the Gradient Boosting method which uses more accurate approximations to find the best tree model by</a:t>
            </a:r>
          </a:p>
        </p:txBody>
      </p:sp>
      <p:pic>
        <p:nvPicPr>
          <p:cNvPr id="1026" name="Picture 2" descr="Introduction to Gradient Descent Algorithm along its variants">
            <a:extLst>
              <a:ext uri="{FF2B5EF4-FFF2-40B4-BE49-F238E27FC236}">
                <a16:creationId xmlns:a16="http://schemas.microsoft.com/office/drawing/2014/main" id="{C70F3E5E-99AE-E648-8735-9E118B58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87" y="4228935"/>
            <a:ext cx="5870702" cy="27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4D35A-9C08-294B-8E37-651DE4FCAE15}"/>
              </a:ext>
            </a:extLst>
          </p:cNvPr>
          <p:cNvSpPr txBox="1">
            <a:spLocks/>
          </p:cNvSpPr>
          <p:nvPr/>
        </p:nvSpPr>
        <p:spPr>
          <a:xfrm>
            <a:off x="4612132" y="1533782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Boosting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ACE6-1C44-EB45-974B-F877BC34C483}"/>
              </a:ext>
            </a:extLst>
          </p:cNvPr>
          <p:cNvSpPr txBox="1"/>
          <p:nvPr/>
        </p:nvSpPr>
        <p:spPr>
          <a:xfrm>
            <a:off x="4643663" y="3625498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Feature prediction using darts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Deforestation rate prediction from 2020 to 2030 </a:t>
            </a: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4279550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Solanio · SlidesCarnival</Template>
  <TotalTime>795</TotalTime>
  <Words>474</Words>
  <Application>Microsoft Macintosh PowerPoint</Application>
  <PresentationFormat>Widescreen</PresentationFormat>
  <Paragraphs>105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Dosis</vt:lpstr>
      <vt:lpstr>Dosis ExtraLight</vt:lpstr>
      <vt:lpstr>Pontano Sans</vt:lpstr>
      <vt:lpstr>Solanio template</vt:lpstr>
      <vt:lpstr>Deforestation Estimator </vt:lpstr>
      <vt:lpstr>PowerPoint Presentation</vt:lpstr>
      <vt:lpstr>PowerPoint Presentation</vt:lpstr>
      <vt:lpstr>PowerPoint Presentation</vt:lpstr>
      <vt:lpstr>Use Case | How &amp; What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333</cp:revision>
  <dcterms:created xsi:type="dcterms:W3CDTF">2021-11-22T16:59:06Z</dcterms:created>
  <dcterms:modified xsi:type="dcterms:W3CDTF">2021-12-01T01:52:19Z</dcterms:modified>
</cp:coreProperties>
</file>